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54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76084C-E9A3-CBF9-89C0-79366BB9C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6477A95-E39E-3FAB-147B-EFE3B76D1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B546D1B-F618-11D1-8B74-10D3B6117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4D27-729D-41A9-8CCD-BD4A3BA7CB6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B932D5E-4BF4-E58F-149A-2906F1D3E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5D9BD3-82AB-43C5-C777-87F46A9C0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1642-D7C2-40BD-81CD-1F84F54AE2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4336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25842B-DF34-2024-1335-C8B8C549F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A0704E-3235-1F97-631A-899597569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1AF7873-803A-801B-263D-A5EC7AC5E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4D27-729D-41A9-8CCD-BD4A3BA7CB6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0B00F2F-6515-417C-4997-6D6FE6E13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FE229D-9DEF-8387-0D4B-04CAF8A3D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1642-D7C2-40BD-81CD-1F84F54AE2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9706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A606F68-C59B-50E5-A1DC-6BF2610AD6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B25AA2D-F4BF-E799-496C-2E86D3AFA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65236CE-3AEA-D090-F68D-27F8B780C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4D27-729D-41A9-8CCD-BD4A3BA7CB6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3B7AF82-1B4B-35D7-F39C-2B9AF27EA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9767C93-998F-CE4F-36A1-364BA0671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1642-D7C2-40BD-81CD-1F84F54AE2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8825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3B613CD-9D14-00E1-A415-AC844C99E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70A275-5893-87D0-F545-974926E23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E426BFB-AECE-6972-195F-5F24205B8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4D27-729D-41A9-8CCD-BD4A3BA7CB6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DD1A388-10F4-42C9-7D0B-391B997C6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2269FF2-0E50-344B-4683-A0A6CB863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1642-D7C2-40BD-81CD-1F84F54AE2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2010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0A3E14-0660-8884-48E6-38E5A5845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7AFEEFD-F0B3-2074-041F-8D32C7EBB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5F0E9-F2EE-8F74-1226-2C49058CD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4D27-729D-41A9-8CCD-BD4A3BA7CB6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2B04445-CF88-F116-9BEC-0562CDAFC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48DD189-9EB0-9F06-81C6-180E41BFD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1642-D7C2-40BD-81CD-1F84F54AE2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901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D3276C-AD52-73E6-9856-BD0588195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661F7C7-D758-E29A-6B60-B9FCB1CC30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1632E20-0CB7-4A93-88BA-3283941FFB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5C6427E-EBC7-3255-82DB-9CEF93F8F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4D27-729D-41A9-8CCD-BD4A3BA7CB6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18D95C6-81C9-1EBE-44B4-60B027E6A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7281A7-3643-BAFE-8A47-86646EBC2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1642-D7C2-40BD-81CD-1F84F54AE2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531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6D30E8-9C14-EE4D-5859-1AAC27FBB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383BD95-41C5-DFF5-7481-4EDC8A65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FCB0768-AC22-3D48-C9F2-4F1E9C7F2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F8C9473-3697-63AB-406A-11E87E4F39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1E3F86E-0060-73EB-6619-BE31EF9CE3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364233D-301D-110D-149A-880E0E0A0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4D27-729D-41A9-8CCD-BD4A3BA7CB6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C73E61C-7177-124F-20C9-6F3226FBC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645E2DF-D7F8-4451-51A7-07F3BAA6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1642-D7C2-40BD-81CD-1F84F54AE2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8685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0285028-45CD-4B36-F01B-C7F68395A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039DF60-CC8E-F1AF-51CF-CE9FA79A1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4D27-729D-41A9-8CCD-BD4A3BA7CB6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45ACD68-FD4B-C99B-102A-8337E80CE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BF2ABC9-7D10-8CCA-A7C0-0CE5E4CA7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1642-D7C2-40BD-81CD-1F84F54AE2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2936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59B1670-0830-0CB9-B52A-F38774867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4D27-729D-41A9-8CCD-BD4A3BA7CB6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0649209-33C0-27D2-38BB-DDC01A062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6F9297A-E488-E600-F64F-D94B84DE3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1642-D7C2-40BD-81CD-1F84F54AE2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187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4A3A29-C59A-1C7D-86CE-BC3F2305A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391D1AC-156B-D179-75A0-1C3612651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4CD6CAF-DBE6-4555-0E33-0BB36EFFA1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D539FF0-D4C8-9B02-3F85-C3307EB9F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4D27-729D-41A9-8CCD-BD4A3BA7CB6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F968BC6-DB13-544E-DFDC-E1AC1740C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E3BECAC-BBFC-21E1-54F1-0813E51E3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1642-D7C2-40BD-81CD-1F84F54AE2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1944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67E1CE-0A6C-646D-0073-4606FAA81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1D61126-BC5C-5714-CFFC-049D2FA313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F585194-04D9-1854-A7DE-4C65849BD7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FEE9D25-87B0-E106-5E13-B5AE51309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4D27-729D-41A9-8CCD-BD4A3BA7CB6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3FABFC8-9DEE-DD5D-1CA8-4820AF37B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051C3A3-F86B-A8D3-F483-375F17448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1642-D7C2-40BD-81CD-1F84F54AE2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9831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86EA836-29B6-2648-0128-4970258C7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38F0FF7-3B64-886F-9792-8CA408617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31300F-D10E-86ED-4E13-2B01FF86B3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0C4D27-729D-41A9-8CCD-BD4A3BA7CB6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215C87D-07C9-7074-D789-25E1227863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D22BACA-F84D-491C-B8D9-157CD882E2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AD1642-D7C2-40BD-81CD-1F84F54AE2C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8454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239B4116-94EA-A137-D931-27CD7707D54D}"/>
              </a:ext>
            </a:extLst>
          </p:cNvPr>
          <p:cNvSpPr/>
          <p:nvPr/>
        </p:nvSpPr>
        <p:spPr>
          <a:xfrm>
            <a:off x="661085" y="240957"/>
            <a:ext cx="11337325" cy="6486095"/>
          </a:xfrm>
          <a:prstGeom prst="roundRect">
            <a:avLst>
              <a:gd name="adj" fmla="val 3589"/>
            </a:avLst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FF8FABD-E60D-1348-2F7F-3C488BA9AD94}"/>
              </a:ext>
            </a:extLst>
          </p:cNvPr>
          <p:cNvSpPr/>
          <p:nvPr/>
        </p:nvSpPr>
        <p:spPr>
          <a:xfrm>
            <a:off x="3873843" y="339811"/>
            <a:ext cx="6277233" cy="607334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6FF1169-5874-CBBA-711E-7C08CC41A07C}"/>
              </a:ext>
            </a:extLst>
          </p:cNvPr>
          <p:cNvSpPr/>
          <p:nvPr/>
        </p:nvSpPr>
        <p:spPr>
          <a:xfrm>
            <a:off x="10287000" y="333632"/>
            <a:ext cx="1575486" cy="378734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Item name: </a:t>
            </a:r>
            <a:r>
              <a:rPr lang="es-ES" altLang="zh-CN" sz="1200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EC_SiN400_1310_1p0dB_L635_A0_QY_202604</a:t>
            </a:r>
            <a:endParaRPr lang="en-US" altLang="zh-CN" sz="1200" dirty="0">
              <a:solidFill>
                <a:schemeClr val="tx1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Description:</a:t>
            </a:r>
          </a:p>
          <a:p>
            <a:pPr marL="285750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Properties :</a:t>
            </a:r>
          </a:p>
          <a:p>
            <a:pPr marL="742950" lvl="1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: (%.3f )</a:t>
            </a:r>
          </a:p>
          <a:p>
            <a:pPr marL="742950" lvl="1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Y: (%.3f )</a:t>
            </a:r>
          </a:p>
          <a:p>
            <a:pPr marL="742950" lvl="1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A: (%.3f )</a:t>
            </a:r>
          </a:p>
          <a:p>
            <a:pPr marL="285750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PDK: (string)</a:t>
            </a:r>
          </a:p>
          <a:p>
            <a:pPr marL="285750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Ports:</a:t>
            </a:r>
          </a:p>
          <a:p>
            <a:pPr marL="742950" lvl="1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</a:t>
            </a:r>
          </a:p>
          <a:p>
            <a:pPr marL="742950" lvl="1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b1</a:t>
            </a:r>
          </a:p>
          <a:p>
            <a:pPr marL="742950" lvl="1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a2</a:t>
            </a:r>
          </a:p>
          <a:p>
            <a:pPr marL="742950" lvl="1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B2</a:t>
            </a:r>
          </a:p>
          <a:p>
            <a:pPr marL="285750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Image :</a:t>
            </a:r>
          </a:p>
          <a:p>
            <a:pPr marL="285750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endParaRPr lang="zh-CN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EB2F628C-6C4F-0419-FF04-2CF83991BBBE}"/>
              </a:ext>
            </a:extLst>
          </p:cNvPr>
          <p:cNvSpPr/>
          <p:nvPr/>
        </p:nvSpPr>
        <p:spPr>
          <a:xfrm>
            <a:off x="10287000" y="4584701"/>
            <a:ext cx="1575486" cy="182845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Function block to be explored</a:t>
            </a:r>
            <a:endParaRPr lang="zh-CN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B081BA74-D08E-CA34-8178-10BA7FCBD542}"/>
              </a:ext>
            </a:extLst>
          </p:cNvPr>
          <p:cNvSpPr/>
          <p:nvPr/>
        </p:nvSpPr>
        <p:spPr>
          <a:xfrm>
            <a:off x="850557" y="333631"/>
            <a:ext cx="2881184" cy="378734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PDK Libraries : </a:t>
            </a:r>
          </a:p>
          <a:p>
            <a:pPr marL="447675" lvl="1" indent="-90488" defTabSz="360000">
              <a:buFont typeface="Arial" panose="020B0604020202020204" pitchFamily="34" charset="0"/>
              <a:buChar char="•"/>
              <a:tabLst>
                <a:tab pos="447675" algn="l"/>
              </a:tabLst>
            </a:pPr>
            <a:r>
              <a:rPr lang="en-US" altLang="zh-CN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Prmitives</a:t>
            </a:r>
            <a:endParaRPr lang="en-US" altLang="zh-CN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2" indent="-10795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Directional_couplers</a:t>
            </a:r>
            <a:endParaRPr lang="en-US" altLang="zh-CN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2" indent="-10795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Edge_couplers</a:t>
            </a:r>
            <a:endParaRPr lang="en-US" altLang="zh-CN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00000" lvl="3" indent="-10795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s-ES" altLang="zh-CN" sz="1200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EC_SiN400_1310_1p0dB_L635_A0_QY_202604</a:t>
            </a:r>
          </a:p>
          <a:p>
            <a:pPr marL="648000" lvl="2" indent="-10795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Crossings</a:t>
            </a:r>
          </a:p>
          <a:p>
            <a:pPr marL="628650" lvl="2" indent="-10795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Photodetectors</a:t>
            </a:r>
          </a:p>
          <a:p>
            <a:pPr marL="447675" lvl="1" indent="-90488" defTabSz="360000">
              <a:buFont typeface="Arial" panose="020B0604020202020204" pitchFamily="34" charset="0"/>
              <a:buChar char="•"/>
              <a:tabLst>
                <a:tab pos="447675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Composite</a:t>
            </a:r>
          </a:p>
          <a:p>
            <a:pPr marL="628650" lvl="2" indent="-10795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MZIs</a:t>
            </a:r>
          </a:p>
          <a:p>
            <a:pPr marL="447675" lvl="1" indent="-90488" defTabSz="360000">
              <a:buFont typeface="Arial" panose="020B0604020202020204" pitchFamily="34" charset="0"/>
              <a:buChar char="•"/>
              <a:tabLst>
                <a:tab pos="447675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Electronics</a:t>
            </a:r>
          </a:p>
          <a:p>
            <a:pPr marL="628650" lvl="2" indent="-10795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Resistors</a:t>
            </a:r>
          </a:p>
          <a:p>
            <a:pPr marL="1085850" lvl="3" indent="-10795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RES50</a:t>
            </a:r>
          </a:p>
          <a:p>
            <a:pPr marL="628650" lvl="2" indent="-10795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Capacitors</a:t>
            </a:r>
          </a:p>
          <a:p>
            <a:pPr marL="628650" lvl="2" indent="-10795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endParaRPr lang="en-US" altLang="zh-CN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lvl="1" indent="-10795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Personal Libraries (import from </a:t>
            </a:r>
            <a:r>
              <a:rPr lang="en-US" altLang="zh-CN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SQlite</a:t>
            </a: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628650" lvl="2" indent="-10795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endParaRPr lang="en-US" altLang="zh-CN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lvl="1" indent="-10795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endParaRPr lang="en-US" altLang="zh-CN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108000" defTabSz="360000">
              <a:tabLst>
                <a:tab pos="360000" algn="l"/>
              </a:tabLst>
            </a:pPr>
            <a:endParaRPr lang="en-US" altLang="zh-CN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C2F822EA-948A-F237-47EB-1D42343F88B0}"/>
              </a:ext>
            </a:extLst>
          </p:cNvPr>
          <p:cNvSpPr txBox="1"/>
          <p:nvPr/>
        </p:nvSpPr>
        <p:spPr>
          <a:xfrm>
            <a:off x="8979759" y="349767"/>
            <a:ext cx="11059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X: 0.000</a:t>
            </a:r>
          </a:p>
          <a:p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Y: 0.000</a:t>
            </a:r>
            <a:endParaRPr lang="zh-CN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DEC0D042-9397-7D8D-A580-46A14E2EB5A9}"/>
              </a:ext>
            </a:extLst>
          </p:cNvPr>
          <p:cNvSpPr/>
          <p:nvPr/>
        </p:nvSpPr>
        <p:spPr>
          <a:xfrm>
            <a:off x="850557" y="5424615"/>
            <a:ext cx="2881184" cy="98854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User name : XXXXXX</a:t>
            </a:r>
          </a:p>
          <a:p>
            <a:pPr marL="285750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User ID : 12345678</a:t>
            </a:r>
          </a:p>
          <a:p>
            <a:pPr marL="285750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Log out</a:t>
            </a:r>
            <a:endParaRPr lang="zh-CN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E0B7F2F4-F170-F6F9-47BF-EC4526D0FBA3}"/>
              </a:ext>
            </a:extLst>
          </p:cNvPr>
          <p:cNvCxnSpPr/>
          <p:nvPr/>
        </p:nvCxnSpPr>
        <p:spPr>
          <a:xfrm>
            <a:off x="3873843" y="568411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BF3D42EF-5D6C-8C3C-B427-445BE843109C}"/>
              </a:ext>
            </a:extLst>
          </p:cNvPr>
          <p:cNvCxnSpPr/>
          <p:nvPr/>
        </p:nvCxnSpPr>
        <p:spPr>
          <a:xfrm>
            <a:off x="3873842" y="838200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>
            <a:extLst>
              <a:ext uri="{FF2B5EF4-FFF2-40B4-BE49-F238E27FC236}">
                <a16:creationId xmlns:a16="http://schemas.microsoft.com/office/drawing/2014/main" id="{27B004B5-C9D1-2FEE-7B7D-A100BD7ADE7B}"/>
              </a:ext>
            </a:extLst>
          </p:cNvPr>
          <p:cNvCxnSpPr/>
          <p:nvPr/>
        </p:nvCxnSpPr>
        <p:spPr>
          <a:xfrm>
            <a:off x="3873842" y="1106957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9A5A93CD-C323-C30B-DEAE-84D99D0D2622}"/>
              </a:ext>
            </a:extLst>
          </p:cNvPr>
          <p:cNvCxnSpPr/>
          <p:nvPr/>
        </p:nvCxnSpPr>
        <p:spPr>
          <a:xfrm>
            <a:off x="3873841" y="1376746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854462D9-63A5-EDFE-647E-6817C820539F}"/>
              </a:ext>
            </a:extLst>
          </p:cNvPr>
          <p:cNvCxnSpPr/>
          <p:nvPr/>
        </p:nvCxnSpPr>
        <p:spPr>
          <a:xfrm>
            <a:off x="3873843" y="1666103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1A0E1FC6-107D-2090-74A1-8C66C3E1FD29}"/>
              </a:ext>
            </a:extLst>
          </p:cNvPr>
          <p:cNvCxnSpPr/>
          <p:nvPr/>
        </p:nvCxnSpPr>
        <p:spPr>
          <a:xfrm>
            <a:off x="3873842" y="1935892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id="{2E3E1C18-8AE2-7E9C-6C76-8FD350F16CD0}"/>
              </a:ext>
            </a:extLst>
          </p:cNvPr>
          <p:cNvCxnSpPr/>
          <p:nvPr/>
        </p:nvCxnSpPr>
        <p:spPr>
          <a:xfrm>
            <a:off x="3873842" y="2204649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3EB4D758-4046-9444-2325-41DBCAE702AA}"/>
              </a:ext>
            </a:extLst>
          </p:cNvPr>
          <p:cNvCxnSpPr/>
          <p:nvPr/>
        </p:nvCxnSpPr>
        <p:spPr>
          <a:xfrm>
            <a:off x="3873841" y="2474438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E682DEE2-1F18-288E-D276-E9E6424B6FC2}"/>
              </a:ext>
            </a:extLst>
          </p:cNvPr>
          <p:cNvCxnSpPr/>
          <p:nvPr/>
        </p:nvCxnSpPr>
        <p:spPr>
          <a:xfrm>
            <a:off x="3873843" y="2753498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7EB97159-775C-4333-443B-988157A402FA}"/>
              </a:ext>
            </a:extLst>
          </p:cNvPr>
          <p:cNvCxnSpPr/>
          <p:nvPr/>
        </p:nvCxnSpPr>
        <p:spPr>
          <a:xfrm>
            <a:off x="3873842" y="3023287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id="{2A06334A-A557-D4E4-1FC3-CBA36BBE6A39}"/>
              </a:ext>
            </a:extLst>
          </p:cNvPr>
          <p:cNvCxnSpPr/>
          <p:nvPr/>
        </p:nvCxnSpPr>
        <p:spPr>
          <a:xfrm>
            <a:off x="3873842" y="3292044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9ADFC779-C297-D7A0-11C1-9645572F7745}"/>
              </a:ext>
            </a:extLst>
          </p:cNvPr>
          <p:cNvCxnSpPr/>
          <p:nvPr/>
        </p:nvCxnSpPr>
        <p:spPr>
          <a:xfrm>
            <a:off x="3873841" y="3561833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96C3A7EE-40B9-03DF-B692-70F06D19081E}"/>
              </a:ext>
            </a:extLst>
          </p:cNvPr>
          <p:cNvCxnSpPr/>
          <p:nvPr/>
        </p:nvCxnSpPr>
        <p:spPr>
          <a:xfrm>
            <a:off x="3873843" y="3851190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A8734D76-8DB8-6C66-EE23-A97AA1A60730}"/>
              </a:ext>
            </a:extLst>
          </p:cNvPr>
          <p:cNvCxnSpPr/>
          <p:nvPr/>
        </p:nvCxnSpPr>
        <p:spPr>
          <a:xfrm>
            <a:off x="3873842" y="4120979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CF89DB7C-CD16-ACBC-D0E1-AEA234AFA1AF}"/>
              </a:ext>
            </a:extLst>
          </p:cNvPr>
          <p:cNvCxnSpPr/>
          <p:nvPr/>
        </p:nvCxnSpPr>
        <p:spPr>
          <a:xfrm>
            <a:off x="3873842" y="4389736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6F973A7B-67E9-4B48-529D-E88D8EF68722}"/>
              </a:ext>
            </a:extLst>
          </p:cNvPr>
          <p:cNvCxnSpPr/>
          <p:nvPr/>
        </p:nvCxnSpPr>
        <p:spPr>
          <a:xfrm>
            <a:off x="3873841" y="4659525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8180AF26-4A0D-9572-0DE7-025837583638}"/>
              </a:ext>
            </a:extLst>
          </p:cNvPr>
          <p:cNvCxnSpPr/>
          <p:nvPr/>
        </p:nvCxnSpPr>
        <p:spPr>
          <a:xfrm>
            <a:off x="3873843" y="4948881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4510CD04-843B-64CC-56BF-705E63F1B810}"/>
              </a:ext>
            </a:extLst>
          </p:cNvPr>
          <p:cNvCxnSpPr/>
          <p:nvPr/>
        </p:nvCxnSpPr>
        <p:spPr>
          <a:xfrm>
            <a:off x="3873842" y="5218670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>
            <a:extLst>
              <a:ext uri="{FF2B5EF4-FFF2-40B4-BE49-F238E27FC236}">
                <a16:creationId xmlns:a16="http://schemas.microsoft.com/office/drawing/2014/main" id="{E796CDF0-05C1-F2E6-53BC-39A322B98BA4}"/>
              </a:ext>
            </a:extLst>
          </p:cNvPr>
          <p:cNvCxnSpPr/>
          <p:nvPr/>
        </p:nvCxnSpPr>
        <p:spPr>
          <a:xfrm>
            <a:off x="3873842" y="5487427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id="{6293AD77-1568-2081-352E-19AF13C6DA17}"/>
              </a:ext>
            </a:extLst>
          </p:cNvPr>
          <p:cNvCxnSpPr/>
          <p:nvPr/>
        </p:nvCxnSpPr>
        <p:spPr>
          <a:xfrm>
            <a:off x="3873841" y="5757216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3336EB27-94B1-5B1B-9AE1-A6946B5A9760}"/>
              </a:ext>
            </a:extLst>
          </p:cNvPr>
          <p:cNvCxnSpPr/>
          <p:nvPr/>
        </p:nvCxnSpPr>
        <p:spPr>
          <a:xfrm>
            <a:off x="3873842" y="5985816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id="{8DB1CE43-42D3-DA25-AF07-59B5989EAA8B}"/>
              </a:ext>
            </a:extLst>
          </p:cNvPr>
          <p:cNvCxnSpPr/>
          <p:nvPr/>
        </p:nvCxnSpPr>
        <p:spPr>
          <a:xfrm>
            <a:off x="3873841" y="6255605"/>
            <a:ext cx="62772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8" name="组合 87">
            <a:extLst>
              <a:ext uri="{FF2B5EF4-FFF2-40B4-BE49-F238E27FC236}">
                <a16:creationId xmlns:a16="http://schemas.microsoft.com/office/drawing/2014/main" id="{9800A9F1-BC91-D51F-9FAE-72AEC086639D}"/>
              </a:ext>
            </a:extLst>
          </p:cNvPr>
          <p:cNvGrpSpPr/>
          <p:nvPr/>
        </p:nvGrpSpPr>
        <p:grpSpPr>
          <a:xfrm rot="5400000">
            <a:off x="3899502" y="524566"/>
            <a:ext cx="6089993" cy="5687194"/>
            <a:chOff x="4026241" y="720811"/>
            <a:chExt cx="6277235" cy="5687194"/>
          </a:xfrm>
        </p:grpSpPr>
        <p:cxnSp>
          <p:nvCxnSpPr>
            <p:cNvPr id="66" name="直接连接符 65">
              <a:extLst>
                <a:ext uri="{FF2B5EF4-FFF2-40B4-BE49-F238E27FC236}">
                  <a16:creationId xmlns:a16="http://schemas.microsoft.com/office/drawing/2014/main" id="{A80516FC-591E-2819-36E5-82DAED97F210}"/>
                </a:ext>
              </a:extLst>
            </p:cNvPr>
            <p:cNvCxnSpPr/>
            <p:nvPr/>
          </p:nvCxnSpPr>
          <p:spPr>
            <a:xfrm>
              <a:off x="4026243" y="720811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接连接符 66">
              <a:extLst>
                <a:ext uri="{FF2B5EF4-FFF2-40B4-BE49-F238E27FC236}">
                  <a16:creationId xmlns:a16="http://schemas.microsoft.com/office/drawing/2014/main" id="{DEC7A826-2534-66F8-CEDD-459789794F82}"/>
                </a:ext>
              </a:extLst>
            </p:cNvPr>
            <p:cNvCxnSpPr/>
            <p:nvPr/>
          </p:nvCxnSpPr>
          <p:spPr>
            <a:xfrm>
              <a:off x="4026242" y="990600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接连接符 67">
              <a:extLst>
                <a:ext uri="{FF2B5EF4-FFF2-40B4-BE49-F238E27FC236}">
                  <a16:creationId xmlns:a16="http://schemas.microsoft.com/office/drawing/2014/main" id="{F4E22414-7313-2F71-A478-E284BC152EB3}"/>
                </a:ext>
              </a:extLst>
            </p:cNvPr>
            <p:cNvCxnSpPr/>
            <p:nvPr/>
          </p:nvCxnSpPr>
          <p:spPr>
            <a:xfrm>
              <a:off x="4026242" y="1259357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接连接符 68">
              <a:extLst>
                <a:ext uri="{FF2B5EF4-FFF2-40B4-BE49-F238E27FC236}">
                  <a16:creationId xmlns:a16="http://schemas.microsoft.com/office/drawing/2014/main" id="{3AC75420-98FE-75DE-FE20-096A4C4DF3F7}"/>
                </a:ext>
              </a:extLst>
            </p:cNvPr>
            <p:cNvCxnSpPr/>
            <p:nvPr/>
          </p:nvCxnSpPr>
          <p:spPr>
            <a:xfrm>
              <a:off x="4026241" y="1529146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接连接符 69">
              <a:extLst>
                <a:ext uri="{FF2B5EF4-FFF2-40B4-BE49-F238E27FC236}">
                  <a16:creationId xmlns:a16="http://schemas.microsoft.com/office/drawing/2014/main" id="{1219296B-8A0B-C48F-6398-4E7C0D5518E6}"/>
                </a:ext>
              </a:extLst>
            </p:cNvPr>
            <p:cNvCxnSpPr/>
            <p:nvPr/>
          </p:nvCxnSpPr>
          <p:spPr>
            <a:xfrm>
              <a:off x="4026243" y="1818503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接连接符 70">
              <a:extLst>
                <a:ext uri="{FF2B5EF4-FFF2-40B4-BE49-F238E27FC236}">
                  <a16:creationId xmlns:a16="http://schemas.microsoft.com/office/drawing/2014/main" id="{962443DF-4041-07E2-6E3D-144507A10732}"/>
                </a:ext>
              </a:extLst>
            </p:cNvPr>
            <p:cNvCxnSpPr/>
            <p:nvPr/>
          </p:nvCxnSpPr>
          <p:spPr>
            <a:xfrm>
              <a:off x="4026242" y="2088292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接连接符 71">
              <a:extLst>
                <a:ext uri="{FF2B5EF4-FFF2-40B4-BE49-F238E27FC236}">
                  <a16:creationId xmlns:a16="http://schemas.microsoft.com/office/drawing/2014/main" id="{E59A8AF0-C106-BB79-0EA2-2512408DB44B}"/>
                </a:ext>
              </a:extLst>
            </p:cNvPr>
            <p:cNvCxnSpPr/>
            <p:nvPr/>
          </p:nvCxnSpPr>
          <p:spPr>
            <a:xfrm>
              <a:off x="4026242" y="2357049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接连接符 72">
              <a:extLst>
                <a:ext uri="{FF2B5EF4-FFF2-40B4-BE49-F238E27FC236}">
                  <a16:creationId xmlns:a16="http://schemas.microsoft.com/office/drawing/2014/main" id="{521FCEEF-EB80-FF5C-3B90-587D0B185C53}"/>
                </a:ext>
              </a:extLst>
            </p:cNvPr>
            <p:cNvCxnSpPr/>
            <p:nvPr/>
          </p:nvCxnSpPr>
          <p:spPr>
            <a:xfrm>
              <a:off x="4026241" y="2626838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接连接符 73">
              <a:extLst>
                <a:ext uri="{FF2B5EF4-FFF2-40B4-BE49-F238E27FC236}">
                  <a16:creationId xmlns:a16="http://schemas.microsoft.com/office/drawing/2014/main" id="{729EE6B2-F961-1934-E387-1B67BF0A0DC8}"/>
                </a:ext>
              </a:extLst>
            </p:cNvPr>
            <p:cNvCxnSpPr/>
            <p:nvPr/>
          </p:nvCxnSpPr>
          <p:spPr>
            <a:xfrm>
              <a:off x="4026243" y="2905898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接连接符 74">
              <a:extLst>
                <a:ext uri="{FF2B5EF4-FFF2-40B4-BE49-F238E27FC236}">
                  <a16:creationId xmlns:a16="http://schemas.microsoft.com/office/drawing/2014/main" id="{F3F05D4D-6449-5A93-046F-8EF827CD62A3}"/>
                </a:ext>
              </a:extLst>
            </p:cNvPr>
            <p:cNvCxnSpPr/>
            <p:nvPr/>
          </p:nvCxnSpPr>
          <p:spPr>
            <a:xfrm>
              <a:off x="4026242" y="3175687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接连接符 75">
              <a:extLst>
                <a:ext uri="{FF2B5EF4-FFF2-40B4-BE49-F238E27FC236}">
                  <a16:creationId xmlns:a16="http://schemas.microsoft.com/office/drawing/2014/main" id="{1CF9F28E-AF12-57B5-609A-E297FF8DF9A1}"/>
                </a:ext>
              </a:extLst>
            </p:cNvPr>
            <p:cNvCxnSpPr/>
            <p:nvPr/>
          </p:nvCxnSpPr>
          <p:spPr>
            <a:xfrm>
              <a:off x="4026242" y="3444444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接连接符 76">
              <a:extLst>
                <a:ext uri="{FF2B5EF4-FFF2-40B4-BE49-F238E27FC236}">
                  <a16:creationId xmlns:a16="http://schemas.microsoft.com/office/drawing/2014/main" id="{619A08CC-762C-93C7-74AE-6377409E3CAC}"/>
                </a:ext>
              </a:extLst>
            </p:cNvPr>
            <p:cNvCxnSpPr/>
            <p:nvPr/>
          </p:nvCxnSpPr>
          <p:spPr>
            <a:xfrm>
              <a:off x="4026241" y="3714233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接连接符 77">
              <a:extLst>
                <a:ext uri="{FF2B5EF4-FFF2-40B4-BE49-F238E27FC236}">
                  <a16:creationId xmlns:a16="http://schemas.microsoft.com/office/drawing/2014/main" id="{D899BF7D-43C5-3260-A462-E0398ED58EDE}"/>
                </a:ext>
              </a:extLst>
            </p:cNvPr>
            <p:cNvCxnSpPr/>
            <p:nvPr/>
          </p:nvCxnSpPr>
          <p:spPr>
            <a:xfrm>
              <a:off x="4026243" y="4003590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接连接符 78">
              <a:extLst>
                <a:ext uri="{FF2B5EF4-FFF2-40B4-BE49-F238E27FC236}">
                  <a16:creationId xmlns:a16="http://schemas.microsoft.com/office/drawing/2014/main" id="{3F5AD1EF-734C-C69B-F417-42BFF6AA61C6}"/>
                </a:ext>
              </a:extLst>
            </p:cNvPr>
            <p:cNvCxnSpPr/>
            <p:nvPr/>
          </p:nvCxnSpPr>
          <p:spPr>
            <a:xfrm>
              <a:off x="4026242" y="4273379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接连接符 79">
              <a:extLst>
                <a:ext uri="{FF2B5EF4-FFF2-40B4-BE49-F238E27FC236}">
                  <a16:creationId xmlns:a16="http://schemas.microsoft.com/office/drawing/2014/main" id="{2B40FF3C-CBBF-737B-8499-BA67D88AF9C4}"/>
                </a:ext>
              </a:extLst>
            </p:cNvPr>
            <p:cNvCxnSpPr/>
            <p:nvPr/>
          </p:nvCxnSpPr>
          <p:spPr>
            <a:xfrm>
              <a:off x="4026242" y="4542136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接连接符 80">
              <a:extLst>
                <a:ext uri="{FF2B5EF4-FFF2-40B4-BE49-F238E27FC236}">
                  <a16:creationId xmlns:a16="http://schemas.microsoft.com/office/drawing/2014/main" id="{AA9AF0B2-CF32-69F4-A622-91B8A6A7A82B}"/>
                </a:ext>
              </a:extLst>
            </p:cNvPr>
            <p:cNvCxnSpPr/>
            <p:nvPr/>
          </p:nvCxnSpPr>
          <p:spPr>
            <a:xfrm>
              <a:off x="4026241" y="4811925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接连接符 81">
              <a:extLst>
                <a:ext uri="{FF2B5EF4-FFF2-40B4-BE49-F238E27FC236}">
                  <a16:creationId xmlns:a16="http://schemas.microsoft.com/office/drawing/2014/main" id="{9ED94B46-005B-58A8-CF0D-C0F065262AC9}"/>
                </a:ext>
              </a:extLst>
            </p:cNvPr>
            <p:cNvCxnSpPr/>
            <p:nvPr/>
          </p:nvCxnSpPr>
          <p:spPr>
            <a:xfrm>
              <a:off x="4026243" y="5101281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接连接符 82">
              <a:extLst>
                <a:ext uri="{FF2B5EF4-FFF2-40B4-BE49-F238E27FC236}">
                  <a16:creationId xmlns:a16="http://schemas.microsoft.com/office/drawing/2014/main" id="{771E9C01-F200-59E4-AB95-0393FF35641E}"/>
                </a:ext>
              </a:extLst>
            </p:cNvPr>
            <p:cNvCxnSpPr/>
            <p:nvPr/>
          </p:nvCxnSpPr>
          <p:spPr>
            <a:xfrm>
              <a:off x="4026242" y="5371070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接连接符 83">
              <a:extLst>
                <a:ext uri="{FF2B5EF4-FFF2-40B4-BE49-F238E27FC236}">
                  <a16:creationId xmlns:a16="http://schemas.microsoft.com/office/drawing/2014/main" id="{AAFF87B6-E967-3DD5-EF62-58DDF0C83AA1}"/>
                </a:ext>
              </a:extLst>
            </p:cNvPr>
            <p:cNvCxnSpPr/>
            <p:nvPr/>
          </p:nvCxnSpPr>
          <p:spPr>
            <a:xfrm>
              <a:off x="4026242" y="5639827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接连接符 84">
              <a:extLst>
                <a:ext uri="{FF2B5EF4-FFF2-40B4-BE49-F238E27FC236}">
                  <a16:creationId xmlns:a16="http://schemas.microsoft.com/office/drawing/2014/main" id="{6289992F-DEAE-139D-C9D2-FF2966DAA7B6}"/>
                </a:ext>
              </a:extLst>
            </p:cNvPr>
            <p:cNvCxnSpPr/>
            <p:nvPr/>
          </p:nvCxnSpPr>
          <p:spPr>
            <a:xfrm>
              <a:off x="4026241" y="5909616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接连接符 85">
              <a:extLst>
                <a:ext uri="{FF2B5EF4-FFF2-40B4-BE49-F238E27FC236}">
                  <a16:creationId xmlns:a16="http://schemas.microsoft.com/office/drawing/2014/main" id="{C44967D4-DCD1-9F01-6D14-EA2C3F203911}"/>
                </a:ext>
              </a:extLst>
            </p:cNvPr>
            <p:cNvCxnSpPr/>
            <p:nvPr/>
          </p:nvCxnSpPr>
          <p:spPr>
            <a:xfrm>
              <a:off x="4026242" y="6138216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接连接符 86">
              <a:extLst>
                <a:ext uri="{FF2B5EF4-FFF2-40B4-BE49-F238E27FC236}">
                  <a16:creationId xmlns:a16="http://schemas.microsoft.com/office/drawing/2014/main" id="{8648F99B-A1C0-F776-633B-342666A1010B}"/>
                </a:ext>
              </a:extLst>
            </p:cNvPr>
            <p:cNvCxnSpPr/>
            <p:nvPr/>
          </p:nvCxnSpPr>
          <p:spPr>
            <a:xfrm>
              <a:off x="4026241" y="6408005"/>
              <a:ext cx="627723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组合 88">
            <a:extLst>
              <a:ext uri="{FF2B5EF4-FFF2-40B4-BE49-F238E27FC236}">
                <a16:creationId xmlns:a16="http://schemas.microsoft.com/office/drawing/2014/main" id="{23C013C0-FB92-6E03-2225-9915CA1B132B}"/>
              </a:ext>
            </a:extLst>
          </p:cNvPr>
          <p:cNvGrpSpPr/>
          <p:nvPr/>
        </p:nvGrpSpPr>
        <p:grpSpPr>
          <a:xfrm>
            <a:off x="5409729" y="1328351"/>
            <a:ext cx="1120817" cy="562233"/>
            <a:chOff x="5409729" y="1328351"/>
            <a:chExt cx="1120817" cy="562233"/>
          </a:xfrm>
        </p:grpSpPr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24727DB2-A294-8938-AA08-0D1FD8E0BF89}"/>
                </a:ext>
              </a:extLst>
            </p:cNvPr>
            <p:cNvSpPr/>
            <p:nvPr/>
          </p:nvSpPr>
          <p:spPr>
            <a:xfrm>
              <a:off x="5449329" y="1328351"/>
              <a:ext cx="1031789" cy="562233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/>
                <a:t>DC</a:t>
              </a:r>
              <a:endParaRPr lang="zh-CN" altLang="en-US" sz="1200" dirty="0"/>
            </a:p>
          </p:txBody>
        </p:sp>
        <p:sp>
          <p:nvSpPr>
            <p:cNvPr id="10" name="椭圆 9">
              <a:extLst>
                <a:ext uri="{FF2B5EF4-FFF2-40B4-BE49-F238E27FC236}">
                  <a16:creationId xmlns:a16="http://schemas.microsoft.com/office/drawing/2014/main" id="{EF3C7E62-AA8B-55E2-9A19-9BBA8C45B42A}"/>
                </a:ext>
              </a:extLst>
            </p:cNvPr>
            <p:cNvSpPr/>
            <p:nvPr/>
          </p:nvSpPr>
          <p:spPr>
            <a:xfrm>
              <a:off x="5412257" y="1476632"/>
              <a:ext cx="79200" cy="803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/>
            </a:p>
          </p:txBody>
        </p:sp>
        <p:sp>
          <p:nvSpPr>
            <p:cNvPr id="11" name="椭圆 10">
              <a:extLst>
                <a:ext uri="{FF2B5EF4-FFF2-40B4-BE49-F238E27FC236}">
                  <a16:creationId xmlns:a16="http://schemas.microsoft.com/office/drawing/2014/main" id="{2973F568-AADF-9BEB-E372-445C30A2CF7A}"/>
                </a:ext>
              </a:extLst>
            </p:cNvPr>
            <p:cNvSpPr/>
            <p:nvPr/>
          </p:nvSpPr>
          <p:spPr>
            <a:xfrm>
              <a:off x="5409729" y="1665072"/>
              <a:ext cx="79200" cy="803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/>
            </a:p>
          </p:txBody>
        </p:sp>
        <p:sp>
          <p:nvSpPr>
            <p:cNvPr id="12" name="椭圆 11">
              <a:extLst>
                <a:ext uri="{FF2B5EF4-FFF2-40B4-BE49-F238E27FC236}">
                  <a16:creationId xmlns:a16="http://schemas.microsoft.com/office/drawing/2014/main" id="{BA4AB56B-2011-8883-CC99-DBF1A4DAA967}"/>
                </a:ext>
              </a:extLst>
            </p:cNvPr>
            <p:cNvSpPr/>
            <p:nvPr/>
          </p:nvSpPr>
          <p:spPr>
            <a:xfrm>
              <a:off x="6451346" y="1665072"/>
              <a:ext cx="79200" cy="803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/>
            </a:p>
          </p:txBody>
        </p:sp>
        <p:sp>
          <p:nvSpPr>
            <p:cNvPr id="13" name="椭圆 12">
              <a:extLst>
                <a:ext uri="{FF2B5EF4-FFF2-40B4-BE49-F238E27FC236}">
                  <a16:creationId xmlns:a16="http://schemas.microsoft.com/office/drawing/2014/main" id="{D1C84757-0854-1495-F929-94A7DA279416}"/>
                </a:ext>
              </a:extLst>
            </p:cNvPr>
            <p:cNvSpPr/>
            <p:nvPr/>
          </p:nvSpPr>
          <p:spPr>
            <a:xfrm>
              <a:off x="6441518" y="1473541"/>
              <a:ext cx="79200" cy="803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/>
            </a:p>
          </p:txBody>
        </p:sp>
      </p:grp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F02BB654-6E03-4C6F-8D23-A08AC835A5A9}"/>
              </a:ext>
            </a:extLst>
          </p:cNvPr>
          <p:cNvSpPr/>
          <p:nvPr/>
        </p:nvSpPr>
        <p:spPr>
          <a:xfrm>
            <a:off x="5449329" y="2866767"/>
            <a:ext cx="1031789" cy="56223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BS</a:t>
            </a:r>
            <a:endParaRPr lang="zh-CN" altLang="en-US" sz="1200" dirty="0"/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460FC5A7-6A61-F8ED-5A04-9501EFA51818}"/>
              </a:ext>
            </a:extLst>
          </p:cNvPr>
          <p:cNvSpPr/>
          <p:nvPr/>
        </p:nvSpPr>
        <p:spPr>
          <a:xfrm>
            <a:off x="5409729" y="3116991"/>
            <a:ext cx="79200" cy="8031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E29F64C4-A109-C196-C092-D56E7BA5179E}"/>
              </a:ext>
            </a:extLst>
          </p:cNvPr>
          <p:cNvSpPr/>
          <p:nvPr/>
        </p:nvSpPr>
        <p:spPr>
          <a:xfrm>
            <a:off x="6451346" y="3203488"/>
            <a:ext cx="79200" cy="8031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193532B0-07AA-E3E8-77A7-915BBCE6E893}"/>
              </a:ext>
            </a:extLst>
          </p:cNvPr>
          <p:cNvSpPr/>
          <p:nvPr/>
        </p:nvSpPr>
        <p:spPr>
          <a:xfrm>
            <a:off x="6441518" y="3011957"/>
            <a:ext cx="79200" cy="8031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90" name="文本框 89">
            <a:extLst>
              <a:ext uri="{FF2B5EF4-FFF2-40B4-BE49-F238E27FC236}">
                <a16:creationId xmlns:a16="http://schemas.microsoft.com/office/drawing/2014/main" id="{64A89E05-7173-00E5-7177-772B1D08F9F2}"/>
              </a:ext>
            </a:extLst>
          </p:cNvPr>
          <p:cNvSpPr txBox="1"/>
          <p:nvPr/>
        </p:nvSpPr>
        <p:spPr>
          <a:xfrm>
            <a:off x="3851728" y="6400452"/>
            <a:ext cx="11059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Grid lock</a:t>
            </a:r>
            <a:endParaRPr lang="zh-CN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0DE92028-6ECA-4A79-8AFA-1116A8E34CC1}"/>
              </a:ext>
            </a:extLst>
          </p:cNvPr>
          <p:cNvSpPr/>
          <p:nvPr/>
        </p:nvSpPr>
        <p:spPr>
          <a:xfrm>
            <a:off x="847979" y="4188082"/>
            <a:ext cx="2881184" cy="11709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Routing selections:</a:t>
            </a:r>
          </a:p>
          <a:p>
            <a:pPr marL="742950" lvl="1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Single mode wires</a:t>
            </a:r>
          </a:p>
          <a:p>
            <a:pPr marL="742950" lvl="1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Multi-mode wires</a:t>
            </a:r>
          </a:p>
          <a:p>
            <a:pPr marL="742950" lvl="1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DC electrical wires</a:t>
            </a:r>
          </a:p>
          <a:p>
            <a:pPr marL="742950" lvl="1" indent="-108000" defTabSz="360000">
              <a:buFont typeface="Arial" panose="020B0604020202020204" pitchFamily="34" charset="0"/>
              <a:buChar char="•"/>
              <a:tabLst>
                <a:tab pos="360000" algn="l"/>
              </a:tabLst>
            </a:pPr>
            <a:r>
              <a:rPr lang="en-US" altLang="zh-CN" sz="1200" dirty="0">
                <a:latin typeface="Calibri" panose="020F0502020204030204" pitchFamily="34" charset="0"/>
                <a:cs typeface="Calibri" panose="020F0502020204030204" pitchFamily="34" charset="0"/>
              </a:rPr>
              <a:t>RF electrical wires</a:t>
            </a:r>
            <a:endParaRPr lang="zh-CN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06C2B28F-3D31-3D92-3D0F-EB45948EFE63}"/>
              </a:ext>
            </a:extLst>
          </p:cNvPr>
          <p:cNvSpPr txBox="1"/>
          <p:nvPr/>
        </p:nvSpPr>
        <p:spPr>
          <a:xfrm>
            <a:off x="96193" y="-17048"/>
            <a:ext cx="19621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Canvas page</a:t>
            </a:r>
            <a:endParaRPr lang="zh-CN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840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49FC6CC3-E30E-4B62-8555-338511F16D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2553" y="541991"/>
            <a:ext cx="4879823" cy="535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010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4133E622-5F55-6D6B-5E84-3B7C59C6B922}"/>
              </a:ext>
            </a:extLst>
          </p:cNvPr>
          <p:cNvSpPr/>
          <p:nvPr/>
        </p:nvSpPr>
        <p:spPr>
          <a:xfrm>
            <a:off x="1739900" y="838200"/>
            <a:ext cx="2520950" cy="20256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Login Page</a:t>
            </a:r>
          </a:p>
          <a:p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 name : xxx</a:t>
            </a:r>
          </a:p>
          <a:p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Password : </a:t>
            </a:r>
            <a:r>
              <a:rPr lang="en-US" altLang="zh-CN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xxxx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Random verification code : </a:t>
            </a:r>
            <a:r>
              <a:rPr lang="en-US" altLang="zh-CN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xxxx</a:t>
            </a:r>
            <a:endParaRPr lang="zh-CN" alt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5CB4C3C-D188-A922-7669-04BF1EBBEA69}"/>
              </a:ext>
            </a:extLst>
          </p:cNvPr>
          <p:cNvSpPr/>
          <p:nvPr/>
        </p:nvSpPr>
        <p:spPr>
          <a:xfrm>
            <a:off x="4387850" y="838200"/>
            <a:ext cx="2520950" cy="20256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page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project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Retrieve project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Library construction.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9032F0E6-760E-1C3E-9F78-D316F144658F}"/>
              </a:ext>
            </a:extLst>
          </p:cNvPr>
          <p:cNvSpPr/>
          <p:nvPr/>
        </p:nvSpPr>
        <p:spPr>
          <a:xfrm>
            <a:off x="7035800" y="838200"/>
            <a:ext cx="2520950" cy="20256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Canvas page : 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A2C83946-374F-75BB-E51E-1333CF87AEA9}"/>
              </a:ext>
            </a:extLst>
          </p:cNvPr>
          <p:cNvSpPr/>
          <p:nvPr/>
        </p:nvSpPr>
        <p:spPr>
          <a:xfrm>
            <a:off x="1739900" y="3219450"/>
            <a:ext cx="2520950" cy="20256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SQLite database</a:t>
            </a: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3D50EB40-3415-5D7F-91FC-00A1F36213A7}"/>
              </a:ext>
            </a:extLst>
          </p:cNvPr>
          <p:cNvSpPr/>
          <p:nvPr/>
        </p:nvSpPr>
        <p:spPr>
          <a:xfrm>
            <a:off x="4387850" y="3219450"/>
            <a:ext cx="2520950" cy="20256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GDS generator</a:t>
            </a: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C74A7F6B-A3CF-3617-6727-3B84392F1C9E}"/>
              </a:ext>
            </a:extLst>
          </p:cNvPr>
          <p:cNvSpPr/>
          <p:nvPr/>
        </p:nvSpPr>
        <p:spPr>
          <a:xfrm>
            <a:off x="7035800" y="3219450"/>
            <a:ext cx="2520950" cy="20256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Simulator</a:t>
            </a:r>
          </a:p>
        </p:txBody>
      </p:sp>
    </p:spTree>
    <p:extLst>
      <p:ext uri="{BB962C8B-B14F-4D97-AF65-F5344CB8AC3E}">
        <p14:creationId xmlns:p14="http://schemas.microsoft.com/office/powerpoint/2010/main" val="1400368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2702</TotalTime>
  <Words>155</Words>
  <Application>Microsoft Office PowerPoint</Application>
  <PresentationFormat>宽屏</PresentationFormat>
  <Paragraphs>56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等线</vt:lpstr>
      <vt:lpstr>等线 Light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QIN YUE</dc:creator>
  <cp:lastModifiedBy>user</cp:lastModifiedBy>
  <cp:revision>4</cp:revision>
  <dcterms:created xsi:type="dcterms:W3CDTF">2026-05-09T08:40:46Z</dcterms:created>
  <dcterms:modified xsi:type="dcterms:W3CDTF">2026-05-14T02:08:17Z</dcterms:modified>
</cp:coreProperties>
</file>